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7"/>
  </p:notesMasterIdLst>
  <p:sldIdLst>
    <p:sldId id="256" r:id="rId2"/>
    <p:sldId id="287" r:id="rId3"/>
    <p:sldId id="257" r:id="rId4"/>
    <p:sldId id="291" r:id="rId5"/>
    <p:sldId id="292" r:id="rId6"/>
    <p:sldId id="259" r:id="rId7"/>
    <p:sldId id="293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65" r:id="rId17"/>
    <p:sldId id="260" r:id="rId18"/>
    <p:sldId id="294" r:id="rId19"/>
    <p:sldId id="261" r:id="rId20"/>
    <p:sldId id="289" r:id="rId21"/>
    <p:sldId id="266" r:id="rId22"/>
    <p:sldId id="262" r:id="rId23"/>
    <p:sldId id="264" r:id="rId24"/>
    <p:sldId id="263" r:id="rId25"/>
    <p:sldId id="267" r:id="rId26"/>
    <p:sldId id="268" r:id="rId27"/>
    <p:sldId id="269" r:id="rId28"/>
    <p:sldId id="270" r:id="rId29"/>
    <p:sldId id="271" r:id="rId30"/>
    <p:sldId id="272" r:id="rId31"/>
    <p:sldId id="274" r:id="rId32"/>
    <p:sldId id="275" r:id="rId33"/>
    <p:sldId id="276" r:id="rId34"/>
    <p:sldId id="277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00"/>
    <a:srgbClr val="1919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D0A44E-2C31-4430-8397-DD47B4704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3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ED052-A540-453B-BD6A-7FFF190D3DB8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70FAD-04C6-43AB-9D6F-963238E96F17}" type="slidenum">
              <a:rPr lang="en-US"/>
              <a:pPr/>
              <a:t>14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5988A-8BE4-4D88-A629-8E3217E9EC1F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8E2F8-907B-4FDA-ACE4-914D8AD34E66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BA07-7464-4D05-8332-1C07F4FDEE4F}" type="slidenum">
              <a:rPr lang="en-US"/>
              <a:pPr/>
              <a:t>17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5B54-9F96-4857-A9C6-98D378BFAD47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59D95-3FC8-4216-A1B9-8C9650B3A959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1B7F-C55D-4DF6-A17F-6F3840995EF8}" type="slidenum">
              <a:rPr lang="en-US"/>
              <a:pPr/>
              <a:t>22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51973-0E38-4BFC-9E11-ACA34AF6982C}" type="slidenum">
              <a:rPr lang="en-US"/>
              <a:pPr/>
              <a:t>23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21FB3-B0FD-4271-B674-B4A8E2C8A17A}" type="slidenum">
              <a:rPr lang="en-US"/>
              <a:pPr/>
              <a:t>24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A9057-AF81-4A01-8482-EC3F1C4E252D}" type="slidenum">
              <a:rPr lang="en-US"/>
              <a:pPr/>
              <a:t>25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2BACC-45AF-40D5-9817-1E60E3998299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E16E0-758D-48EE-8091-72ED3713EC71}" type="slidenum">
              <a:rPr lang="en-US"/>
              <a:pPr/>
              <a:t>26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2F7DD-F976-400D-AF86-284C030BD0D1}" type="slidenum">
              <a:rPr lang="en-US"/>
              <a:pPr/>
              <a:t>27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293A1-CDC3-400D-932B-E2DEC4449A36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98C94-D8EA-45B9-A716-1C6B789FD634}" type="slidenum">
              <a:rPr lang="en-US"/>
              <a:pPr/>
              <a:t>29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E26CF-3DD3-4522-944B-5808C4CBA3DE}" type="slidenum">
              <a:rPr lang="en-US"/>
              <a:pPr/>
              <a:t>30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DEA65-E26E-49C5-8957-F15F1E3C1A09}" type="slidenum">
              <a:rPr lang="en-US"/>
              <a:pPr/>
              <a:t>31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F7555-4020-42EF-8644-CC36BEFBB8C2}" type="slidenum">
              <a:rPr lang="en-US"/>
              <a:pPr/>
              <a:t>32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C0C44-6AF9-4151-B86E-F7ACB8A4958E}" type="slidenum">
              <a:rPr lang="en-US"/>
              <a:pPr/>
              <a:t>33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1E9E8-C845-4231-81D4-CD8CB2D6F355}" type="slidenum">
              <a:rPr lang="en-US"/>
              <a:pPr/>
              <a:t>34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6AB00-6DFB-449E-8E8F-18A3E6C22386}" type="slidenum">
              <a:rPr lang="en-US"/>
              <a:pPr/>
              <a:t>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4AFEB-0658-41E2-A77B-194AAA3A240C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E9821-CD1F-487B-9AF0-AD21DB3F4DB9}" type="slidenum">
              <a:rPr lang="en-US"/>
              <a:pPr/>
              <a:t>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BEEF-5F06-4F42-8DE5-4288CE748A38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E38E0-5728-42AE-8F82-1F7810CE1C67}" type="slidenum">
              <a:rPr lang="en-US"/>
              <a:pPr/>
              <a:t>11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F1FC1-5D21-470C-9336-6654AA3BCCBE}" type="slidenum">
              <a:rPr lang="en-US"/>
              <a:pPr/>
              <a:t>12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BC69F-800F-4F5C-A86F-02F0EAEC7836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2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2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7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7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7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8A3283D-31FC-42A8-8CEB-C9CE26474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6C87-267F-460D-A6F4-80B318374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872D8-CC9C-4F2D-8AA6-776D520B6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DCE42F3-5297-4256-A9F8-2755BED19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78B2E16-CE1D-4870-A550-F784780C7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4FDDEB03-0349-4231-8878-CB18C77B7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AB6FCDD-7FFF-411B-B035-6E34AADE6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97706-7947-45F8-BA0D-9BD262E45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E0356-4105-466B-B4E8-843EDF631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BAD49-29A4-4F5B-B6B6-2F6ECEBF2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AE78-733D-45E3-956E-720D8E769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B8B02-64F2-4E5C-9B75-62E4B9E43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6E5A9-C3F0-44A1-B438-7A234208F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C10A5-6CD0-455D-87B6-3707D210E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293B-0C88-40CC-A901-A66B97EA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3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A66D1CB1-244E-4767-9434-01F72D5C96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3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00400"/>
          </a:xfrm>
        </p:spPr>
        <p:txBody>
          <a:bodyPr/>
          <a:lstStyle/>
          <a:p>
            <a:r>
              <a:rPr lang="en-US" b="1"/>
              <a:t>Physical and Chemical Properties and Changes</a:t>
            </a:r>
          </a:p>
        </p:txBody>
      </p:sp>
      <p:pic>
        <p:nvPicPr>
          <p:cNvPr id="2052" name="Picture 4" descr="j03369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2514600" cy="2514600"/>
          </a:xfrm>
          <a:prstGeom prst="rect">
            <a:avLst/>
          </a:prstGeom>
          <a:noFill/>
        </p:spPr>
      </p:pic>
      <p:pic>
        <p:nvPicPr>
          <p:cNvPr id="2053" name="Picture 5" descr="j033697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5240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ability of a nail to rust.</a:t>
            </a:r>
          </a:p>
        </p:txBody>
      </p:sp>
      <p:pic>
        <p:nvPicPr>
          <p:cNvPr id="35845" name="Picture 5" descr="j02053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2971800" cy="2808288"/>
          </a:xfrm>
          <a:prstGeom prst="rect">
            <a:avLst/>
          </a:prstGeom>
          <a:noFill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14400" y="43434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Chemical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shape of a leaf.</a:t>
            </a:r>
          </a:p>
        </p:txBody>
      </p:sp>
      <p:pic>
        <p:nvPicPr>
          <p:cNvPr id="36870" name="Picture 6" descr="MMAG00157_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1371600" cy="1371600"/>
          </a:xfrm>
          <a:prstGeom prst="rect">
            <a:avLst/>
          </a:prstGeom>
          <a:noFill/>
        </p:spPr>
      </p:pic>
      <p:pic>
        <p:nvPicPr>
          <p:cNvPr id="36872" name="Picture 8" descr="fall_foliage_TEMP0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71800"/>
            <a:ext cx="4876800" cy="3657600"/>
          </a:xfrm>
          <a:prstGeom prst="rect">
            <a:avLst/>
          </a:prstGeom>
          <a:noFill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76600" y="32004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3300"/>
                </a:solidFill>
              </a:rPr>
              <a:t>Physical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5240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ability of wood to burn.</a:t>
            </a:r>
          </a:p>
        </p:txBody>
      </p:sp>
      <p:pic>
        <p:nvPicPr>
          <p:cNvPr id="38917" name="Picture 5" descr="j03181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1905000" cy="1390650"/>
          </a:xfrm>
          <a:prstGeom prst="rect">
            <a:avLst/>
          </a:prstGeom>
          <a:noFill/>
        </p:spPr>
      </p:pic>
      <p:pic>
        <p:nvPicPr>
          <p:cNvPr id="38919" name="Picture 7" descr="346822547_5c9db427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76600"/>
            <a:ext cx="4762500" cy="339090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Chemical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6002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hardness of a diamond.</a:t>
            </a:r>
          </a:p>
        </p:txBody>
      </p:sp>
      <p:pic>
        <p:nvPicPr>
          <p:cNvPr id="69638" name="Picture 6" descr="655749665_cbcb5e1c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117850" cy="4038600"/>
          </a:xfrm>
          <a:prstGeom prst="rect">
            <a:avLst/>
          </a:prstGeom>
          <a:noFill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914400" y="43434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61375" cy="16002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volume of your coke.</a:t>
            </a:r>
          </a:p>
        </p:txBody>
      </p:sp>
      <p:pic>
        <p:nvPicPr>
          <p:cNvPr id="73734" name="Picture 6" descr="c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2701925" cy="3629025"/>
          </a:xfrm>
          <a:prstGeom prst="rect">
            <a:avLst/>
          </a:prstGeom>
          <a:noFill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14400" y="43434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5240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1565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mass of two camels. </a:t>
            </a:r>
          </a:p>
        </p:txBody>
      </p:sp>
      <p:pic>
        <p:nvPicPr>
          <p:cNvPr id="75782" name="Picture 6" descr="1195366623_20afc14a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5867400" cy="3659188"/>
          </a:xfrm>
          <a:prstGeom prst="rect">
            <a:avLst/>
          </a:prstGeom>
          <a:noFill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638800" y="51816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Physical Changes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990600"/>
            <a:ext cx="7775575" cy="4041775"/>
          </a:xfrm>
        </p:spPr>
        <p:txBody>
          <a:bodyPr/>
          <a:lstStyle/>
          <a:p>
            <a:pPr marL="533400" indent="-533400">
              <a:buFont typeface="Arial" charset="0"/>
              <a:buNone/>
            </a:pPr>
            <a:endParaRPr lang="en-US" b="1"/>
          </a:p>
          <a:p>
            <a:pPr marL="533400" indent="-533400"/>
            <a:r>
              <a:rPr lang="en-US" b="1"/>
              <a:t>a change that occurs  </a:t>
            </a:r>
          </a:p>
          <a:p>
            <a:pPr marL="533400" indent="-533400">
              <a:buFont typeface="Arial" charset="0"/>
              <a:buNone/>
            </a:pPr>
            <a:r>
              <a:rPr lang="en-US" b="1"/>
              <a:t>	</a:t>
            </a:r>
            <a:r>
              <a:rPr lang="en-US" b="1" u="sng"/>
              <a:t>					</a:t>
            </a:r>
            <a:r>
              <a:rPr lang="en-US" b="1"/>
              <a:t> changing the </a:t>
            </a:r>
            <a:r>
              <a:rPr lang="en-US" b="1" u="sng"/>
              <a:t>					</a:t>
            </a:r>
            <a:r>
              <a:rPr lang="en-US" b="1"/>
              <a:t> of the substance.</a:t>
            </a:r>
          </a:p>
          <a:p>
            <a:pPr marL="533400" indent="-533400"/>
            <a:r>
              <a:rPr lang="en-US" b="1"/>
              <a:t>____ new substances are formed.</a:t>
            </a:r>
          </a:p>
          <a:p>
            <a:pPr marL="533400" indent="-533400">
              <a:buFont typeface="Arial" charset="0"/>
              <a:buNone/>
            </a:pPr>
            <a:endParaRPr lang="en-US" sz="2800" b="1"/>
          </a:p>
        </p:txBody>
      </p:sp>
      <p:pic>
        <p:nvPicPr>
          <p:cNvPr id="19465" name="Picture 9" descr="MMj033667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48200"/>
            <a:ext cx="1981200" cy="1947863"/>
          </a:xfrm>
          <a:prstGeom prst="rect">
            <a:avLst/>
          </a:prstGeom>
          <a:noFill/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042988" y="2133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without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33600" y="261461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identity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066800" y="36576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Examples of Physical Changes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r>
              <a:rPr lang="en-US" b="1"/>
              <a:t>Change in size, shape, or color</a:t>
            </a:r>
          </a:p>
          <a:p>
            <a:pPr marL="533400" indent="-533400"/>
            <a:r>
              <a:rPr lang="en-US" b="1"/>
              <a:t>Pencil shavings</a:t>
            </a:r>
          </a:p>
          <a:p>
            <a:pPr marL="533400" indent="-533400"/>
            <a:r>
              <a:rPr lang="en-US" b="1"/>
              <a:t>Torn Paper</a:t>
            </a:r>
          </a:p>
          <a:p>
            <a:pPr marL="533400" indent="-533400"/>
            <a:r>
              <a:rPr lang="en-US" b="1"/>
              <a:t>Crushed ice</a:t>
            </a:r>
          </a:p>
          <a:p>
            <a:pPr marL="533400" indent="-533400"/>
            <a:r>
              <a:rPr lang="en-US" b="1"/>
              <a:t>Sugar dissolved in water</a:t>
            </a:r>
          </a:p>
          <a:p>
            <a:pPr marL="533400" indent="-533400"/>
            <a:r>
              <a:rPr lang="en-US" b="1"/>
              <a:t>Painting a wall</a:t>
            </a:r>
          </a:p>
        </p:txBody>
      </p:sp>
      <p:pic>
        <p:nvPicPr>
          <p:cNvPr id="14344" name="Picture 8" descr="j02836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1981200" cy="1703388"/>
          </a:xfrm>
          <a:prstGeom prst="rect">
            <a:avLst/>
          </a:prstGeom>
          <a:noFill/>
        </p:spPr>
      </p:pic>
      <p:pic>
        <p:nvPicPr>
          <p:cNvPr id="14345" name="Picture 9" descr="MMj0303387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19400"/>
            <a:ext cx="2419350" cy="306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Chemical Changes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413375" cy="4498975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b="1"/>
              <a:t>a change that occurs that </a:t>
            </a:r>
            <a:r>
              <a:rPr lang="en-US" b="1" u="sng"/>
              <a:t>				</a:t>
            </a:r>
            <a:r>
              <a:rPr lang="en-US" b="1"/>
              <a:t> the </a:t>
            </a:r>
            <a:r>
              <a:rPr lang="en-US" b="1" u="sng"/>
              <a:t>			  </a:t>
            </a:r>
            <a:r>
              <a:rPr lang="en-US" b="1"/>
              <a:t> of a substance to change; something </a:t>
            </a:r>
            <a:r>
              <a:rPr lang="en-US" b="1" u="sng"/>
              <a:t>		</a:t>
            </a:r>
            <a:r>
              <a:rPr lang="en-US" b="1"/>
              <a:t> is formed.</a:t>
            </a:r>
          </a:p>
          <a:p>
            <a:pPr marL="533400" indent="-533400">
              <a:lnSpc>
                <a:spcPct val="90000"/>
              </a:lnSpc>
            </a:pPr>
            <a:endParaRPr lang="en-US" b="1"/>
          </a:p>
          <a:p>
            <a:pPr marL="533400" indent="-533400">
              <a:lnSpc>
                <a:spcPct val="90000"/>
              </a:lnSpc>
            </a:pPr>
            <a:r>
              <a:rPr lang="en-US" b="1"/>
              <a:t>New substances with </a:t>
            </a:r>
            <a:r>
              <a:rPr lang="en-US" b="1" u="sng"/>
              <a:t>		</a:t>
            </a:r>
            <a:r>
              <a:rPr lang="en-US" b="1"/>
              <a:t> properties are formed</a:t>
            </a:r>
          </a:p>
        </p:txBody>
      </p:sp>
      <p:pic>
        <p:nvPicPr>
          <p:cNvPr id="15370" name="Picture 10" descr="MMAG00567_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995613" cy="3305175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62200" y="19812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133600" y="2439988"/>
            <a:ext cx="335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identity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429000" y="3276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66800" y="5257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/>
      <p:bldP spid="15373" grpId="0"/>
      <p:bldP spid="153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Property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b="1"/>
              <a:t>Is a description of an object</a:t>
            </a:r>
          </a:p>
        </p:txBody>
      </p:sp>
      <p:pic>
        <p:nvPicPr>
          <p:cNvPr id="77828" name="Picture 4" descr="j03120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352800"/>
            <a:ext cx="1824038" cy="1674813"/>
          </a:xfrm>
          <a:noFill/>
          <a:ln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019800" y="4800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tree is TALL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19200" y="4648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tree is GREEN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638800" y="1524000"/>
            <a:ext cx="190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struck by lighting, the tree could catch FIRE (BURN)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1828800" y="3886200"/>
            <a:ext cx="1371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 flipV="1">
            <a:off x="5791200" y="4114800"/>
            <a:ext cx="1066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5" name="AutoShape 11"/>
          <p:cNvSpPr>
            <a:spLocks/>
          </p:cNvSpPr>
          <p:nvPr/>
        </p:nvSpPr>
        <p:spPr bwMode="auto">
          <a:xfrm>
            <a:off x="4953000" y="3048000"/>
            <a:ext cx="838200" cy="2286000"/>
          </a:xfrm>
          <a:prstGeom prst="rightBrace">
            <a:avLst>
              <a:gd name="adj1" fmla="val 2272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7836" name="Picture 12" descr="MCj0441735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05000"/>
            <a:ext cx="762000" cy="762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 b="16179"/>
          <a:stretch>
            <a:fillRect/>
          </a:stretch>
        </p:blipFill>
        <p:spPr bwMode="auto">
          <a:xfrm>
            <a:off x="304800" y="1371600"/>
            <a:ext cx="8540750" cy="2590800"/>
          </a:xfrm>
          <a:prstGeom prst="rect">
            <a:avLst/>
          </a:prstGeom>
          <a:noFill/>
          <a:ln w="57150">
            <a:solidFill>
              <a:srgbClr val="19191D"/>
            </a:solidFill>
            <a:miter lim="800000"/>
            <a:headEnd/>
            <a:tailEnd/>
          </a:ln>
          <a:effectLst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Evidence of Chemical Change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New ________appears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Bubbbles or ________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Precipitate forms </a:t>
            </a:r>
            <a:r>
              <a:rPr lang="en-US" sz="2000" b="1"/>
              <a:t>(____ material)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638800" y="4267200"/>
            <a:ext cx="350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_____ is produced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______ is produced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______ is given off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828800" y="6019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Difficult or impossible to __________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524000" y="42338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color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514600" y="4800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fizzing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228975" y="5410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solid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096000" y="59864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reverse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867400" y="4267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934075" y="4800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5891213" y="533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4" grpId="0"/>
      <p:bldP spid="82955" grpId="0"/>
      <p:bldP spid="82956" grpId="0"/>
      <p:bldP spid="82957" grpId="0"/>
      <p:bldP spid="82958" grpId="0"/>
      <p:bldP spid="829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Reactions with Acid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5032375" cy="2895600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Vinegar + baking soda = release of Carbon Dioxide Gas</a:t>
            </a:r>
          </a:p>
          <a:p>
            <a:pPr marL="533400" indent="-533400">
              <a:buFont typeface="Arial" charset="0"/>
              <a:buAutoNum type="arabicPeriod"/>
            </a:pPr>
            <a:endParaRPr lang="en-US" b="1"/>
          </a:p>
        </p:txBody>
      </p:sp>
      <p:pic>
        <p:nvPicPr>
          <p:cNvPr id="20487" name="Picture 7" descr="MMj028369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Reactions with Oxygen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413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OXIDATION</a:t>
            </a:r>
          </a:p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Iron + Oxygen = rust</a:t>
            </a:r>
          </a:p>
          <a:p>
            <a:pPr marL="533400" indent="-533400">
              <a:buFont typeface="Arial" charset="0"/>
              <a:buAutoNum type="arabicPeriod"/>
            </a:pPr>
            <a:endParaRPr lang="en-US" b="1"/>
          </a:p>
        </p:txBody>
      </p:sp>
      <p:pic>
        <p:nvPicPr>
          <p:cNvPr id="16397" name="Picture 13" descr="r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67200"/>
            <a:ext cx="3733800" cy="2333625"/>
          </a:xfrm>
          <a:prstGeom prst="rect">
            <a:avLst/>
          </a:prstGeom>
          <a:noFill/>
        </p:spPr>
      </p:pic>
      <p:pic>
        <p:nvPicPr>
          <p:cNvPr id="16400" name="Picture 16" descr="space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4762500" cy="4457700"/>
          </a:xfrm>
          <a:prstGeom prst="rect">
            <a:avLst/>
          </a:prstGeom>
          <a:noFill/>
        </p:spPr>
      </p:pic>
      <p:pic>
        <p:nvPicPr>
          <p:cNvPr id="16402" name="Picture 18" descr="space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66800"/>
            <a:ext cx="4762500" cy="4457700"/>
          </a:xfrm>
          <a:prstGeom prst="rect">
            <a:avLst/>
          </a:prstGeom>
          <a:noFill/>
        </p:spPr>
      </p:pic>
      <p:pic>
        <p:nvPicPr>
          <p:cNvPr id="16403" name="Picture 19" descr="rusty 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6405" name="Picture 21" descr="rusty-nai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Reactions with Electricity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r>
              <a:rPr lang="en-US" b="1"/>
              <a:t>Silver Plating</a:t>
            </a:r>
          </a:p>
          <a:p>
            <a:pPr marL="533400" indent="-533400">
              <a:buFont typeface="Arial" charset="0"/>
              <a:buAutoNum type="arabicPeriod"/>
            </a:pPr>
            <a:endParaRPr lang="en-US" b="1"/>
          </a:p>
        </p:txBody>
      </p:sp>
      <p:pic>
        <p:nvPicPr>
          <p:cNvPr id="18436" name="Picture 4" descr="j02889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2074863" cy="2971800"/>
          </a:xfrm>
          <a:prstGeom prst="rect">
            <a:avLst/>
          </a:prstGeom>
          <a:noFill/>
        </p:spPr>
      </p:pic>
      <p:pic>
        <p:nvPicPr>
          <p:cNvPr id="18437" name="Picture 5" descr="SilverPlating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810000" cy="2857500"/>
          </a:xfrm>
          <a:prstGeom prst="rect">
            <a:avLst/>
          </a:prstGeom>
          <a:noFill/>
        </p:spPr>
      </p:pic>
      <p:pic>
        <p:nvPicPr>
          <p:cNvPr id="18438" name="Picture 6" descr="Royal English Round Silver Serving Tray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14800"/>
            <a:ext cx="2400300" cy="2371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37575" cy="1524000"/>
          </a:xfrm>
        </p:spPr>
        <p:txBody>
          <a:bodyPr/>
          <a:lstStyle/>
          <a:p>
            <a:r>
              <a:rPr lang="en-US" sz="4800" b="1"/>
              <a:t>Reactions between Substances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080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Sodium + chloride = salt</a:t>
            </a:r>
          </a:p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Silver + sulfer in the air = tarnish</a:t>
            </a:r>
          </a:p>
          <a:p>
            <a:pPr marL="533400" indent="-533400">
              <a:buFont typeface="Arial" charset="0"/>
              <a:buAutoNum type="arabicPeriod"/>
            </a:pPr>
            <a:endParaRPr lang="en-US" b="1"/>
          </a:p>
        </p:txBody>
      </p:sp>
      <p:pic>
        <p:nvPicPr>
          <p:cNvPr id="17415" name="Picture 7" descr="MMj0336625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1817688" cy="2152650"/>
          </a:xfrm>
          <a:prstGeom prst="rect">
            <a:avLst/>
          </a:prstGeom>
          <a:noFill/>
        </p:spPr>
      </p:pic>
      <p:pic>
        <p:nvPicPr>
          <p:cNvPr id="17419" name="Picture 11" descr="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648200"/>
            <a:ext cx="1981200" cy="1878013"/>
          </a:xfrm>
          <a:prstGeom prst="rect">
            <a:avLst/>
          </a:prstGeom>
          <a:noFill/>
        </p:spPr>
      </p:pic>
      <p:pic>
        <p:nvPicPr>
          <p:cNvPr id="17421" name="Picture 13" descr="78265653_37adec52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9624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Other Examples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Wood burning</a:t>
            </a:r>
          </a:p>
          <a:p>
            <a:r>
              <a:rPr lang="en-US" b="1"/>
              <a:t>Metal rusting</a:t>
            </a:r>
          </a:p>
          <a:p>
            <a:r>
              <a:rPr lang="en-US" b="1"/>
              <a:t>Food digesting</a:t>
            </a:r>
          </a:p>
          <a:p>
            <a:r>
              <a:rPr lang="en-US" b="1"/>
              <a:t>Gasoline burning</a:t>
            </a:r>
          </a:p>
          <a:p>
            <a:r>
              <a:rPr lang="en-US" b="1"/>
              <a:t>Cake baking</a:t>
            </a:r>
          </a:p>
        </p:txBody>
      </p:sp>
      <p:pic>
        <p:nvPicPr>
          <p:cNvPr id="22532" name="Picture 4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0"/>
            <a:ext cx="1063625" cy="1447800"/>
          </a:xfrm>
          <a:prstGeom prst="rect">
            <a:avLst/>
          </a:prstGeom>
          <a:noFill/>
        </p:spPr>
      </p:pic>
      <p:pic>
        <p:nvPicPr>
          <p:cNvPr id="22533" name="Picture 5" descr="j03363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1676400" cy="1676400"/>
          </a:xfrm>
          <a:prstGeom prst="rect">
            <a:avLst/>
          </a:prstGeom>
          <a:noFill/>
        </p:spPr>
      </p:pic>
      <p:pic>
        <p:nvPicPr>
          <p:cNvPr id="22534" name="Picture 6" descr="j02952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00400"/>
            <a:ext cx="1449388" cy="2143125"/>
          </a:xfrm>
          <a:prstGeom prst="rect">
            <a:avLst/>
          </a:prstGeom>
          <a:noFill/>
        </p:spPr>
      </p:pic>
      <p:pic>
        <p:nvPicPr>
          <p:cNvPr id="22535" name="Picture 7" descr="MMj0303348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429000"/>
            <a:ext cx="1909763" cy="2028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7526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62200"/>
            <a:ext cx="3660775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800" b="1"/>
              <a:t>Water evaporates from the ocean.</a:t>
            </a:r>
          </a:p>
        </p:txBody>
      </p:sp>
      <p:pic>
        <p:nvPicPr>
          <p:cNvPr id="23564" name="Picture 12" descr="Evapo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2944813" cy="381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533400"/>
            <a:ext cx="8613775" cy="16002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The yolk of an egg, which contains sulfur, causes tarnish to form on silver.</a:t>
            </a:r>
          </a:p>
        </p:txBody>
      </p:sp>
      <p:pic>
        <p:nvPicPr>
          <p:cNvPr id="24581" name="Picture 5" descr="MMj028355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35063"/>
            <a:ext cx="1828800" cy="1760537"/>
          </a:xfrm>
          <a:prstGeom prst="rect">
            <a:avLst/>
          </a:prstGeom>
          <a:noFill/>
        </p:spPr>
      </p:pic>
      <p:pic>
        <p:nvPicPr>
          <p:cNvPr id="24582" name="Picture 6" descr="Nukei_Tarnished_Sil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9050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The ice on a lake melts to become water in the lake.</a:t>
            </a:r>
          </a:p>
        </p:txBody>
      </p:sp>
      <p:pic>
        <p:nvPicPr>
          <p:cNvPr id="25606" name="Picture 6" descr="MMAG00444_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4800600" cy="2536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6764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Charcoal in a fire turns to ash after several hours.</a:t>
            </a:r>
          </a:p>
        </p:txBody>
      </p:sp>
      <p:pic>
        <p:nvPicPr>
          <p:cNvPr id="26630" name="Picture 6" descr="charco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505200" cy="2522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Physical Properties</a:t>
            </a:r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828800"/>
            <a:ext cx="8613775" cy="2514600"/>
          </a:xfrm>
        </p:spPr>
        <p:txBody>
          <a:bodyPr/>
          <a:lstStyle/>
          <a:p>
            <a:pPr marL="533400" indent="-533400"/>
            <a:r>
              <a:rPr lang="en-US" sz="2800" b="1">
                <a:solidFill>
                  <a:srgbClr val="19191D"/>
                </a:solidFill>
              </a:rPr>
              <a:t>Are determined by the use of the </a:t>
            </a:r>
            <a:r>
              <a:rPr lang="en-US" sz="2800" b="1" u="sng">
                <a:solidFill>
                  <a:srgbClr val="19191D"/>
                </a:solidFill>
              </a:rPr>
              <a:t>		</a:t>
            </a:r>
            <a:r>
              <a:rPr lang="en-US" sz="2800" b="1">
                <a:solidFill>
                  <a:srgbClr val="19191D"/>
                </a:solidFill>
              </a:rPr>
              <a:t> </a:t>
            </a:r>
            <a:r>
              <a:rPr lang="en-US" sz="2800" b="1" u="sng">
                <a:solidFill>
                  <a:srgbClr val="19191D"/>
                </a:solidFill>
              </a:rPr>
              <a:t>				</a:t>
            </a:r>
            <a:r>
              <a:rPr lang="en-US" sz="2800" b="1">
                <a:solidFill>
                  <a:srgbClr val="19191D"/>
                </a:solidFill>
              </a:rPr>
              <a:t>.</a:t>
            </a:r>
          </a:p>
          <a:p>
            <a:pPr marL="533400" indent="-533400"/>
            <a:r>
              <a:rPr lang="en-US" sz="2800" b="1">
                <a:solidFill>
                  <a:srgbClr val="19191D"/>
                </a:solidFill>
              </a:rPr>
              <a:t>They are a </a:t>
            </a:r>
            <a:r>
              <a:rPr lang="en-US" sz="2800" b="1" u="sng">
                <a:solidFill>
                  <a:srgbClr val="19191D"/>
                </a:solidFill>
              </a:rPr>
              <a:t>				</a:t>
            </a:r>
            <a:r>
              <a:rPr lang="en-US" sz="2800" b="1">
                <a:solidFill>
                  <a:srgbClr val="19191D"/>
                </a:solidFill>
              </a:rPr>
              <a:t> of an object.</a:t>
            </a:r>
          </a:p>
          <a:p>
            <a:pPr marL="533400" indent="-533400">
              <a:buFont typeface="Arial" charset="0"/>
              <a:buNone/>
            </a:pPr>
            <a:endParaRPr lang="en-US" sz="2800" b="1"/>
          </a:p>
          <a:p>
            <a:pPr marL="533400" indent="-533400"/>
            <a:endParaRPr lang="en-US" sz="2800" b="1"/>
          </a:p>
        </p:txBody>
      </p:sp>
      <p:pic>
        <p:nvPicPr>
          <p:cNvPr id="10251" name="Picture 11" descr="MCj0238189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810000"/>
            <a:ext cx="1446213" cy="914400"/>
          </a:xfrm>
          <a:noFill/>
          <a:ln/>
        </p:spPr>
      </p:pic>
      <p:pic>
        <p:nvPicPr>
          <p:cNvPr id="10253" name="Picture 13" descr="j023819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4800600"/>
            <a:ext cx="995363" cy="1524000"/>
          </a:xfrm>
          <a:noFill/>
          <a:ln/>
        </p:spPr>
      </p:pic>
      <p:pic>
        <p:nvPicPr>
          <p:cNvPr id="10255" name="Picture 15" descr="j0238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38600"/>
            <a:ext cx="1589088" cy="722313"/>
          </a:xfrm>
          <a:prstGeom prst="rect">
            <a:avLst/>
          </a:prstGeom>
          <a:noFill/>
        </p:spPr>
      </p:pic>
      <p:pic>
        <p:nvPicPr>
          <p:cNvPr id="10256" name="Picture 16" descr="MCj02114820000[1]"/>
          <p:cNvPicPr>
            <a:picLocks noChangeAspect="1" noChangeArrowheads="1"/>
          </p:cNvPicPr>
          <p:nvPr/>
        </p:nvPicPr>
        <p:blipFill>
          <a:blip r:embed="rId6" cstate="print"/>
          <a:srcRect b="19939"/>
          <a:stretch>
            <a:fillRect/>
          </a:stretch>
        </p:blipFill>
        <p:spPr bwMode="auto">
          <a:xfrm>
            <a:off x="5562600" y="4648200"/>
            <a:ext cx="1296988" cy="1828800"/>
          </a:xfrm>
          <a:prstGeom prst="rect">
            <a:avLst/>
          </a:prstGeom>
          <a:noFill/>
        </p:spPr>
      </p:pic>
      <p:pic>
        <p:nvPicPr>
          <p:cNvPr id="10257" name="Picture 17" descr="MCj02114780000[1]"/>
          <p:cNvPicPr>
            <a:picLocks noChangeAspect="1" noChangeArrowheads="1"/>
          </p:cNvPicPr>
          <p:nvPr/>
        </p:nvPicPr>
        <p:blipFill>
          <a:blip r:embed="rId7" cstate="print"/>
          <a:srcRect b="13014"/>
          <a:stretch>
            <a:fillRect/>
          </a:stretch>
        </p:blipFill>
        <p:spPr bwMode="auto">
          <a:xfrm>
            <a:off x="7086600" y="3886200"/>
            <a:ext cx="1385888" cy="1541463"/>
          </a:xfrm>
          <a:prstGeom prst="rect">
            <a:avLst/>
          </a:prstGeom>
          <a:noFill/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162800" y="17526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581150" y="2205038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senses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048000" y="268605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description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/>
      <p:bldP spid="102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8288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A pencil is sharpened in a pencil sharpener, leaving behind shavings.</a:t>
            </a:r>
          </a:p>
        </p:txBody>
      </p:sp>
      <p:pic>
        <p:nvPicPr>
          <p:cNvPr id="27653" name="Picture 5" descr="j02836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2895600" cy="248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7575" cy="19050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A battery makes electricity to turn on a flashlight.</a:t>
            </a:r>
          </a:p>
        </p:txBody>
      </p:sp>
      <p:pic>
        <p:nvPicPr>
          <p:cNvPr id="29701" name="Picture 5" descr="j02837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895600" cy="2697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6764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232775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/>
          </a:p>
          <a:p>
            <a:pPr>
              <a:lnSpc>
                <a:spcPct val="80000"/>
              </a:lnSpc>
            </a:pPr>
            <a:endParaRPr lang="en-US" sz="2800" b="1"/>
          </a:p>
          <a:p>
            <a:pPr>
              <a:lnSpc>
                <a:spcPct val="80000"/>
              </a:lnSpc>
            </a:pPr>
            <a:r>
              <a:rPr lang="en-US" b="1"/>
              <a:t>A bicycle rusts when left in the rain.</a:t>
            </a:r>
          </a:p>
        </p:txBody>
      </p:sp>
      <p:pic>
        <p:nvPicPr>
          <p:cNvPr id="30730" name="Picture 10" descr="102283722_1cc859fb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052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9812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A shirt is accidentally torn in the washing machine.</a:t>
            </a:r>
          </a:p>
        </p:txBody>
      </p:sp>
      <p:pic>
        <p:nvPicPr>
          <p:cNvPr id="31750" name="Picture 6" descr="MMj0365220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752600"/>
          </a:xfrm>
        </p:spPr>
        <p:txBody>
          <a:bodyPr/>
          <a:lstStyle/>
          <a:p>
            <a:r>
              <a:rPr lang="en-US" sz="5400" b="1"/>
              <a:t>Physical or Chemical Change?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956175" cy="4498975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sz="3600" b="1"/>
              <a:t>A log is split in two by an axe.</a:t>
            </a:r>
          </a:p>
        </p:txBody>
      </p:sp>
      <p:pic>
        <p:nvPicPr>
          <p:cNvPr id="32773" name="Picture 5" descr="MMj0283699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2714625" cy="285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Your Turn!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Rot="1"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Physical Properties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33400" y="14017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Color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Smell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33400" y="3230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Taste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33400" y="40687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Hardness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533400" y="4830763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State of Matter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533400" y="5668963"/>
            <a:ext cx="830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Boiling, Freezing, or Melting Point</a:t>
            </a:r>
          </a:p>
        </p:txBody>
      </p:sp>
      <p:pic>
        <p:nvPicPr>
          <p:cNvPr id="87072" name="Picture 32" descr="MCPE0166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124200"/>
            <a:ext cx="1828800" cy="2286000"/>
          </a:xfrm>
          <a:prstGeom prst="rect">
            <a:avLst/>
          </a:prstGeom>
          <a:noFill/>
        </p:spPr>
      </p:pic>
      <p:pic>
        <p:nvPicPr>
          <p:cNvPr id="87083" name="Picture 43" descr="MCj0432652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905000"/>
            <a:ext cx="2057400" cy="2057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/>
      <p:bldP spid="87049" grpId="0"/>
      <p:bldP spid="87050" grpId="0"/>
      <p:bldP spid="87051" grpId="0"/>
      <p:bldP spid="87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Rot="1"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Physical Properties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Density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33400" y="25447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Mass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33400" y="33829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33400" y="42211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Malleability (the ability to be molded)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33400" y="52117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Solubility (the ability to be dissolved)</a:t>
            </a:r>
          </a:p>
        </p:txBody>
      </p:sp>
      <p:pic>
        <p:nvPicPr>
          <p:cNvPr id="88074" name="Picture 10" descr="MMj0354628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438400"/>
            <a:ext cx="1533525" cy="1392238"/>
          </a:xfrm>
          <a:noFill/>
          <a:ln/>
        </p:spPr>
      </p:pic>
      <p:pic>
        <p:nvPicPr>
          <p:cNvPr id="88076" name="Picture 12" descr="MCj029046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2133600"/>
            <a:ext cx="1763713" cy="1101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/>
      <p:bldP spid="88071" grpId="0"/>
      <p:bldP spid="88072" grpId="0"/>
      <p:bldP spid="88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Chemical Properties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438400"/>
            <a:ext cx="4879975" cy="2286000"/>
          </a:xfrm>
          <a:solidFill>
            <a:srgbClr val="19191D"/>
          </a:solidFill>
        </p:spPr>
        <p:txBody>
          <a:bodyPr/>
          <a:lstStyle/>
          <a:p>
            <a:pPr marL="533400" indent="-533400"/>
            <a:r>
              <a:rPr lang="en-US" b="1">
                <a:solidFill>
                  <a:srgbClr val="FFFF00"/>
                </a:solidFill>
              </a:rPr>
              <a:t>Are determined by a substance’s ability to </a:t>
            </a:r>
            <a:r>
              <a:rPr lang="en-US" b="1" u="sng">
                <a:solidFill>
                  <a:srgbClr val="FFFF00"/>
                </a:solidFill>
              </a:rPr>
              <a:t>			</a:t>
            </a:r>
            <a:r>
              <a:rPr lang="en-US" b="1">
                <a:solidFill>
                  <a:srgbClr val="FFFF00"/>
                </a:solidFill>
              </a:rPr>
              <a:t>with other substances.</a:t>
            </a:r>
          </a:p>
        </p:txBody>
      </p:sp>
      <p:pic>
        <p:nvPicPr>
          <p:cNvPr id="13319" name="Picture 7" descr="MMj028524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033713" cy="3409950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47875" y="3352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react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225" y="228600"/>
            <a:ext cx="8842375" cy="1143000"/>
          </a:xfrm>
        </p:spPr>
        <p:txBody>
          <a:bodyPr/>
          <a:lstStyle/>
          <a:p>
            <a:r>
              <a:rPr lang="en-US" sz="4000" b="1"/>
              <a:t>Examples of Chemical Properties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6200" y="1400175"/>
            <a:ext cx="91440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The ability to react with </a:t>
            </a:r>
            <a:r>
              <a:rPr lang="en-US" sz="3200" b="1" u="sng"/>
              <a:t>		</a:t>
            </a: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	-</a:t>
            </a:r>
            <a:r>
              <a:rPr lang="en-US" sz="3200" b="1" u="sng"/>
              <a:t>			</a:t>
            </a: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	-</a:t>
            </a:r>
            <a:r>
              <a:rPr lang="en-US" sz="3200" b="1" u="sng"/>
              <a:t>			</a:t>
            </a: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	-</a:t>
            </a:r>
            <a:r>
              <a:rPr lang="en-US" sz="3200" b="1" u="sng"/>
              <a:t>			</a:t>
            </a: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	-</a:t>
            </a:r>
            <a:r>
              <a:rPr lang="en-US" sz="3200" b="1" u="sng"/>
              <a:t>			</a:t>
            </a:r>
            <a:endParaRPr lang="en-US" sz="32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The ability to react with </a:t>
            </a:r>
            <a:r>
              <a:rPr lang="en-US" sz="3200" b="1" u="sng"/>
              <a:t>				</a:t>
            </a:r>
            <a:endParaRPr lang="en-US" sz="32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The ability to catch fire (</a:t>
            </a:r>
            <a:r>
              <a:rPr lang="en-US" sz="3200" b="1" u="sng"/>
              <a:t>				</a:t>
            </a:r>
            <a:r>
              <a:rPr lang="en-US" sz="3200" b="1"/>
              <a:t>)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562600" y="14017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air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00200" y="21002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rust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600200" y="28495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tarnish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600200" y="3581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corrode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600200" y="43116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rot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water/acids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5486400" y="5792788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flammability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19" grpId="0"/>
      <p:bldP spid="90120" grpId="0"/>
      <p:bldP spid="90121" grpId="0"/>
      <p:bldP spid="90121" grpId="1"/>
      <p:bldP spid="90122" grpId="0"/>
      <p:bldP spid="90123" grpId="0"/>
      <p:bldP spid="90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Ability of gun powder and fire to explode.</a:t>
            </a:r>
          </a:p>
        </p:txBody>
      </p:sp>
      <p:pic>
        <p:nvPicPr>
          <p:cNvPr id="33797" name="Picture 5" descr="j0283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6858000" cy="2524125"/>
          </a:xfrm>
          <a:prstGeom prst="rect">
            <a:avLst/>
          </a:prstGeom>
          <a:noFill/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Chemical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1143000"/>
          </a:xfrm>
        </p:spPr>
        <p:txBody>
          <a:bodyPr/>
          <a:lstStyle/>
          <a:p>
            <a:r>
              <a:rPr lang="en-US" sz="4800" b="1"/>
              <a:t>Physical or Chemical Property?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66800" y="1219200"/>
            <a:ext cx="7851775" cy="4498975"/>
          </a:xfrm>
        </p:spPr>
        <p:txBody>
          <a:bodyPr/>
          <a:lstStyle/>
          <a:p>
            <a:pPr marL="533400" indent="-533400"/>
            <a:endParaRPr lang="en-US" b="1"/>
          </a:p>
          <a:p>
            <a:pPr marL="533400" indent="-533400"/>
            <a:r>
              <a:rPr lang="en-US" b="1"/>
              <a:t>The color of a sunset.</a:t>
            </a:r>
          </a:p>
        </p:txBody>
      </p:sp>
      <p:pic>
        <p:nvPicPr>
          <p:cNvPr id="71683" name="Picture 3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833563"/>
            <a:ext cx="6953250" cy="3190875"/>
          </a:xfrm>
          <a:prstGeom prst="rect">
            <a:avLst/>
          </a:prstGeom>
          <a:noFill/>
        </p:spPr>
      </p:pic>
      <p:pic>
        <p:nvPicPr>
          <p:cNvPr id="71685" name="Picture 5" descr="Suns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67000"/>
            <a:ext cx="7848600" cy="3962400"/>
          </a:xfrm>
          <a:prstGeom prst="rect">
            <a:avLst/>
          </a:prstGeom>
          <a:noFill/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953000" y="28194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238</TotalTime>
  <Words>537</Words>
  <Application>Microsoft Office PowerPoint</Application>
  <PresentationFormat>On-screen Show (4:3)</PresentationFormat>
  <Paragraphs>200</Paragraphs>
  <Slides>35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Compass</vt:lpstr>
      <vt:lpstr>Physical and Chemical Properties and Changes</vt:lpstr>
      <vt:lpstr>Property</vt:lpstr>
      <vt:lpstr>Physical Properties</vt:lpstr>
      <vt:lpstr>PowerPoint Presentation</vt:lpstr>
      <vt:lpstr>PowerPoint Presentation</vt:lpstr>
      <vt:lpstr>Chemical Properties</vt:lpstr>
      <vt:lpstr>Examples of Chemical Properties</vt:lpstr>
      <vt:lpstr>Physical or Chemical Property?</vt:lpstr>
      <vt:lpstr>Physical or Chemical Property?</vt:lpstr>
      <vt:lpstr>Physical or Chemical Property?</vt:lpstr>
      <vt:lpstr>Physical or Chemical Property?</vt:lpstr>
      <vt:lpstr>Physical or Chemical Property?</vt:lpstr>
      <vt:lpstr>Physical or Chemical Property?</vt:lpstr>
      <vt:lpstr>Physical or Chemical Property?</vt:lpstr>
      <vt:lpstr>Physical or Chemical Property?</vt:lpstr>
      <vt:lpstr>Physical Changes</vt:lpstr>
      <vt:lpstr>Examples of Physical Changes</vt:lpstr>
      <vt:lpstr>PowerPoint Presentation</vt:lpstr>
      <vt:lpstr>Chemical Changes</vt:lpstr>
      <vt:lpstr>PowerPoint Presentation</vt:lpstr>
      <vt:lpstr>Reactions with Acid</vt:lpstr>
      <vt:lpstr>Reactions with Oxygen</vt:lpstr>
      <vt:lpstr>Reactions with Electricity</vt:lpstr>
      <vt:lpstr>Reactions between Substances</vt:lpstr>
      <vt:lpstr>Other Examples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Physical or Chemical Change?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 and Properties</dc:title>
  <dc:creator>Georgeann Wright</dc:creator>
  <cp:lastModifiedBy>Janice Silcox</cp:lastModifiedBy>
  <cp:revision>47</cp:revision>
  <dcterms:created xsi:type="dcterms:W3CDTF">2005-10-12T02:28:51Z</dcterms:created>
  <dcterms:modified xsi:type="dcterms:W3CDTF">2013-11-01T18:06:14Z</dcterms:modified>
</cp:coreProperties>
</file>